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theme/theme18.xml" ContentType="application/vnd.openxmlformats-officedocument.theme+xml"/>
  <Override PartName="/ppt/slideLayouts/slideLayout29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92" r:id="rId2"/>
    <p:sldMasterId id="2147483684" r:id="rId3"/>
    <p:sldMasterId id="2147483697" r:id="rId4"/>
    <p:sldMasterId id="2147483682" r:id="rId5"/>
    <p:sldMasterId id="2147483656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6" r:id="rId17"/>
    <p:sldMasterId id="2147483688" r:id="rId18"/>
    <p:sldMasterId id="2147483694" r:id="rId19"/>
  </p:sldMasterIdLst>
  <p:notesMasterIdLst>
    <p:notesMasterId r:id="rId37"/>
  </p:notesMasterIdLst>
  <p:handoutMasterIdLst>
    <p:handoutMasterId r:id="rId38"/>
  </p:handoutMasterIdLst>
  <p:sldIdLst>
    <p:sldId id="257" r:id="rId20"/>
    <p:sldId id="284" r:id="rId21"/>
    <p:sldId id="297" r:id="rId22"/>
    <p:sldId id="298" r:id="rId23"/>
    <p:sldId id="299" r:id="rId24"/>
    <p:sldId id="300" r:id="rId25"/>
    <p:sldId id="305" r:id="rId26"/>
    <p:sldId id="301" r:id="rId27"/>
    <p:sldId id="302" r:id="rId28"/>
    <p:sldId id="303" r:id="rId29"/>
    <p:sldId id="304" r:id="rId30"/>
    <p:sldId id="306" r:id="rId31"/>
    <p:sldId id="309" r:id="rId32"/>
    <p:sldId id="310" r:id="rId33"/>
    <p:sldId id="311" r:id="rId34"/>
    <p:sldId id="307" r:id="rId35"/>
    <p:sldId id="308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4E"/>
    <a:srgbClr val="5DA1D2"/>
    <a:srgbClr val="2D4E9C"/>
    <a:srgbClr val="4A96CD"/>
    <a:srgbClr val="88005D"/>
    <a:srgbClr val="008188"/>
    <a:srgbClr val="468ABD"/>
    <a:srgbClr val="69AD40"/>
    <a:srgbClr val="6E0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6433" autoAdjust="0"/>
  </p:normalViewPr>
  <p:slideViewPr>
    <p:cSldViewPr snapToGrid="0" snapToObjects="1">
      <p:cViewPr varScale="1">
        <p:scale>
          <a:sx n="77" d="100"/>
          <a:sy n="77" d="100"/>
        </p:scale>
        <p:origin x="102" y="78"/>
      </p:cViewPr>
      <p:guideLst>
        <p:guide orient="horz" pos="2160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C5093A4-2433-4876-AF0B-2AED2A38FE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4E80D0-E7E9-4E17-BEE9-A0F526C400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F3EC3-1050-469F-B83E-4991A9F783EB}" type="datetimeFigureOut">
              <a:rPr lang="en-BE" smtClean="0"/>
              <a:t>25/03/2019</a:t>
            </a:fld>
            <a:endParaRPr lang="en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ACD8EE-79F1-4742-9057-7523BBFBEB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31FD83-5432-497C-95DC-06E4E681BB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C3511-13CB-4479-90E1-DC79D7CB9D9B}" type="slidenum">
              <a:rPr lang="en-BE" smtClean="0"/>
              <a:t>‹N°›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93201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E224E-2046-0D4F-8FAA-76DE18A2A064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A1156-54A9-994A-82BB-BC5A9BC7BA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7189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8B56E71-C6F5-477A-8C8D-3A52F5FC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059DEA-3F43-49EE-821D-75206687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9D6F16-47C9-4DA6-8BD7-BC3FAA4C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03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52707A-F9FA-4F15-8847-25ED9302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0BEEB6-125C-4BFE-8D3E-1787D3B4A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603124-1329-406D-8EF0-2B927B53F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EA3336-FD35-4251-8414-4A8C8FCCA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234E9E-62F4-42E7-A229-640FD5DA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DF19A3-D33F-4CFF-8C91-9E74AF06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4826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D3EF7-97F0-4D34-AA2C-59B5AD964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078C965-0646-4470-B30B-38A9CF4CB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795855-A391-40FC-975B-1B386B706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A0770F-1D5A-44F2-A945-AFB57A00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3C92FC-1E80-4853-A19E-5D60E44D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654407-18AA-42A2-B739-07ED54CC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480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12824F-081D-4DCE-9691-5436F792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F3CC00F-08CC-4634-A0FF-A71EBD860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CF7BEE-4F6D-4048-8541-D607EE7E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C29278-D501-42EF-9016-94D53DC1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1C426C-02A8-48B9-8D56-2001C444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72895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7806F2E-3164-41F9-B2EB-2078A1E4C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7A6371-B787-472D-AD77-09BD301B7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D6AFBF-C3C8-4B42-BFE9-16EDCD0D2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D74D5D-3A86-42C3-A8ED-A2FA0025A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4452BF-BE4C-40B2-9344-1ABE4EEA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0894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8"/>
          <p:cNvSpPr>
            <a:spLocks noGrp="1"/>
          </p:cNvSpPr>
          <p:nvPr>
            <p:ph type="pic" sz="quarter" idx="10"/>
          </p:nvPr>
        </p:nvSpPr>
        <p:spPr>
          <a:xfrm>
            <a:off x="1061884" y="2068082"/>
            <a:ext cx="11130115" cy="4789918"/>
          </a:xfrm>
          <a:prstGeom prst="rect">
            <a:avLst/>
          </a:prstGeom>
        </p:spPr>
        <p:txBody>
          <a:bodyPr/>
          <a:lstStyle/>
          <a:p>
            <a:endParaRPr lang="fr-BE" dirty="0"/>
          </a:p>
        </p:txBody>
      </p:sp>
      <p:sp>
        <p:nvSpPr>
          <p:cNvPr id="6" name="Espace réservé du texte 19"/>
          <p:cNvSpPr>
            <a:spLocks noGrp="1"/>
          </p:cNvSpPr>
          <p:nvPr>
            <p:ph type="body" sz="quarter" idx="13"/>
          </p:nvPr>
        </p:nvSpPr>
        <p:spPr>
          <a:xfrm>
            <a:off x="2159563" y="4869160"/>
            <a:ext cx="6576731" cy="1548172"/>
          </a:xfrm>
          <a:prstGeom prst="rect">
            <a:avLst/>
          </a:prstGeom>
          <a:solidFill>
            <a:srgbClr val="4A96CD">
              <a:alpha val="78824"/>
            </a:srgbClr>
          </a:solidFill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ln>
                  <a:noFill/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fr-BE" dirty="0"/>
          </a:p>
        </p:txBody>
      </p:sp>
      <p:sp>
        <p:nvSpPr>
          <p:cNvPr id="9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2256003" y="5096487"/>
            <a:ext cx="6255608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	Titre de la présentation</a:t>
            </a:r>
          </a:p>
        </p:txBody>
      </p:sp>
      <p:sp>
        <p:nvSpPr>
          <p:cNvPr id="11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2256003" y="5539714"/>
            <a:ext cx="6255608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	DATE 2018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th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9">
            <a:extLst>
              <a:ext uri="{FF2B5EF4-FFF2-40B4-BE49-F238E27FC236}">
                <a16:creationId xmlns:a16="http://schemas.microsoft.com/office/drawing/2014/main" id="{BE37B8A7-ED81-4E2D-8C22-5A3257A2DD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3835400"/>
            <a:ext cx="4482147" cy="43180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tabLst>
                <a:tab pos="179388" algn="l"/>
              </a:tabLst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	Titre de la présentation</a:t>
            </a:r>
          </a:p>
        </p:txBody>
      </p:sp>
      <p:sp>
        <p:nvSpPr>
          <p:cNvPr id="7" name="Espace réservé du texte 19">
            <a:extLst>
              <a:ext uri="{FF2B5EF4-FFF2-40B4-BE49-F238E27FC236}">
                <a16:creationId xmlns:a16="http://schemas.microsoft.com/office/drawing/2014/main" id="{7B49B5F6-EE55-43F3-A48F-9AF73377EE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4294" y="5345907"/>
            <a:ext cx="4691706" cy="2928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Text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41645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orient="horz" pos="3203">
          <p15:clr>
            <a:srgbClr val="FBAE40"/>
          </p15:clr>
        </p15:guide>
        <p15:guide id="3" orient="horz" pos="256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2285658" y="2878926"/>
            <a:ext cx="7332358" cy="10193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6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	Titre du chapitre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918550-BBE9-4B7B-83A5-742C5FE50F57}"/>
              </a:ext>
            </a:extLst>
          </p:cNvPr>
          <p:cNvSpPr/>
          <p:nvPr userDrawn="1"/>
        </p:nvSpPr>
        <p:spPr>
          <a:xfrm>
            <a:off x="334856" y="276533"/>
            <a:ext cx="11392954" cy="696286"/>
          </a:xfrm>
          <a:prstGeom prst="rect">
            <a:avLst/>
          </a:prstGeom>
          <a:solidFill>
            <a:srgbClr val="2D4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68E266D5-88A2-4532-9E26-F492FA266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047FEBCB-2FDA-48E0-B885-CF0E40217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A903EFD-4EE9-42CC-90DD-AF15354C36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049" y="281830"/>
            <a:ext cx="11263620" cy="69628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BE" dirty="0" err="1"/>
              <a:t>Chapter</a:t>
            </a:r>
            <a:r>
              <a:rPr lang="fr-BE" dirty="0"/>
              <a:t> </a:t>
            </a:r>
            <a:r>
              <a:rPr lang="fr-BE" dirty="0" err="1"/>
              <a:t>Title</a:t>
            </a:r>
            <a:endParaRPr lang="en-B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5878" y="1586770"/>
            <a:ext cx="8435594" cy="44810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Arial Regular corps 24 pts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 err="1"/>
              <a:t>Aperum</a:t>
            </a:r>
            <a:r>
              <a:rPr lang="fr-BE" dirty="0"/>
              <a:t> </a:t>
            </a:r>
            <a:r>
              <a:rPr lang="fr-BE" dirty="0" err="1"/>
              <a:t>rero</a:t>
            </a:r>
            <a:r>
              <a:rPr lang="fr-BE" dirty="0"/>
              <a:t> con </a:t>
            </a:r>
            <a:r>
              <a:rPr lang="fr-BE" dirty="0" err="1"/>
              <a:t>pedi</a:t>
            </a:r>
            <a:r>
              <a:rPr lang="fr-BE" dirty="0"/>
              <a:t> </a:t>
            </a:r>
            <a:r>
              <a:rPr lang="fr-BE" dirty="0" err="1"/>
              <a:t>temporerita</a:t>
            </a:r>
            <a:r>
              <a:rPr lang="fr-BE" dirty="0"/>
              <a:t> </a:t>
            </a:r>
            <a:r>
              <a:rPr lang="fr-BE" dirty="0" err="1"/>
              <a:t>venimpore</a:t>
            </a:r>
            <a:r>
              <a:rPr lang="fr-BE" dirty="0"/>
              <a:t> </a:t>
            </a:r>
            <a:r>
              <a:rPr lang="fr-BE" dirty="0" err="1"/>
              <a:t>sandandit</a:t>
            </a:r>
            <a:r>
              <a:rPr lang="fr-BE" dirty="0"/>
              <a:t> </a:t>
            </a:r>
            <a:r>
              <a:rPr lang="fr-BE" dirty="0" err="1"/>
              <a:t>abo</a:t>
            </a:r>
            <a:r>
              <a:rPr lang="fr-BE" dirty="0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/>
              <a:t>Ut que </a:t>
            </a:r>
            <a:r>
              <a:rPr lang="fr-BE" dirty="0" err="1"/>
              <a:t>verrovi</a:t>
            </a:r>
            <a:r>
              <a:rPr lang="fr-BE" dirty="0"/>
              <a:t> </a:t>
            </a:r>
            <a:r>
              <a:rPr lang="fr-BE" dirty="0" err="1"/>
              <a:t>debist</a:t>
            </a:r>
            <a:r>
              <a:rPr lang="fr-BE" dirty="0"/>
              <a:t> </a:t>
            </a:r>
            <a:r>
              <a:rPr lang="fr-BE" dirty="0" err="1"/>
              <a:t>hiliquae</a:t>
            </a:r>
            <a:r>
              <a:rPr lang="fr-BE" dirty="0"/>
              <a:t> </a:t>
            </a:r>
            <a:r>
              <a:rPr lang="fr-BE" dirty="0" err="1"/>
              <a:t>conet</a:t>
            </a:r>
            <a:r>
              <a:rPr lang="fr-BE" dirty="0"/>
              <a:t> </a:t>
            </a:r>
            <a:r>
              <a:rPr lang="fr-BE" dirty="0" err="1"/>
              <a:t>essequi</a:t>
            </a:r>
            <a:r>
              <a:rPr lang="fr-BE" dirty="0"/>
              <a:t> </a:t>
            </a:r>
            <a:r>
              <a:rPr lang="fr-BE" dirty="0" err="1"/>
              <a:t>illo</a:t>
            </a:r>
            <a:r>
              <a:rPr lang="fr-BE" dirty="0"/>
              <a:t> </a:t>
            </a:r>
            <a:r>
              <a:rPr lang="fr-BE" dirty="0" err="1"/>
              <a:t>dolestem</a:t>
            </a:r>
            <a:r>
              <a:rPr lang="fr-BE" dirty="0"/>
              <a:t> </a:t>
            </a:r>
            <a:r>
              <a:rPr lang="fr-BE" dirty="0" err="1"/>
              <a:t>voloren</a:t>
            </a:r>
            <a:r>
              <a:rPr lang="fr-BE" dirty="0"/>
              <a:t> </a:t>
            </a:r>
            <a:r>
              <a:rPr lang="fr-BE" dirty="0" err="1"/>
              <a:t>imaionsequi</a:t>
            </a:r>
            <a:r>
              <a:rPr lang="fr-BE" dirty="0"/>
              <a:t> </a:t>
            </a:r>
            <a:r>
              <a:rPr lang="fr-BE" dirty="0" err="1"/>
              <a:t>aceptae</a:t>
            </a:r>
            <a:r>
              <a:rPr lang="fr-BE" dirty="0"/>
              <a:t> nus </a:t>
            </a:r>
            <a:r>
              <a:rPr lang="fr-BE" dirty="0" err="1"/>
              <a:t>autatincti</a:t>
            </a:r>
            <a:r>
              <a:rPr lang="fr-BE" dirty="0"/>
              <a:t> to </a:t>
            </a:r>
            <a:r>
              <a:rPr lang="fr-BE" dirty="0" err="1"/>
              <a:t>velestiurit</a:t>
            </a:r>
            <a:r>
              <a:rPr lang="fr-BE" dirty="0"/>
              <a:t> que </a:t>
            </a:r>
            <a:r>
              <a:rPr lang="fr-BE" dirty="0" err="1"/>
              <a:t>eiunt</a:t>
            </a:r>
            <a:r>
              <a:rPr lang="fr-BE" dirty="0"/>
              <a:t> </a:t>
            </a:r>
            <a:r>
              <a:rPr lang="fr-BE" dirty="0" err="1"/>
              <a:t>vellabo</a:t>
            </a:r>
            <a:r>
              <a:rPr lang="fr-BE" dirty="0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 err="1"/>
              <a:t>Untoria</a:t>
            </a:r>
            <a:r>
              <a:rPr lang="fr-BE" dirty="0"/>
              <a:t> </a:t>
            </a:r>
            <a:r>
              <a:rPr lang="fr-BE" dirty="0" err="1"/>
              <a:t>eremquo</a:t>
            </a:r>
            <a:r>
              <a:rPr lang="fr-BE" dirty="0"/>
              <a:t> </a:t>
            </a:r>
            <a:r>
              <a:rPr lang="fr-BE" dirty="0" err="1"/>
              <a:t>ssimi</a:t>
            </a:r>
            <a:r>
              <a:rPr lang="fr-BE" dirty="0"/>
              <a:t>, </a:t>
            </a:r>
            <a:r>
              <a:rPr lang="fr-BE" dirty="0" err="1"/>
              <a:t>consequ</a:t>
            </a:r>
            <a:r>
              <a:rPr lang="fr-BE" dirty="0"/>
              <a:t> </a:t>
            </a:r>
            <a:r>
              <a:rPr lang="fr-BE" dirty="0" err="1"/>
              <a:t>aspiderum</a:t>
            </a:r>
            <a:r>
              <a:rPr lang="fr-BE" dirty="0"/>
              <a:t> </a:t>
            </a:r>
            <a:r>
              <a:rPr lang="fr-BE" dirty="0" err="1"/>
              <a:t>facipsunt</a:t>
            </a:r>
            <a:r>
              <a:rPr lang="fr-BE" dirty="0"/>
              <a:t> </a:t>
            </a:r>
            <a:r>
              <a:rPr lang="fr-BE" dirty="0" err="1"/>
              <a:t>fuga</a:t>
            </a:r>
            <a:r>
              <a:rPr lang="fr-BE" dirty="0"/>
              <a:t>. </a:t>
            </a:r>
            <a:r>
              <a:rPr lang="fr-BE" dirty="0" err="1"/>
              <a:t>Bero</a:t>
            </a:r>
            <a:r>
              <a:rPr lang="fr-BE" dirty="0"/>
              <a:t> ide </a:t>
            </a:r>
            <a:r>
              <a:rPr lang="fr-BE" dirty="0" err="1"/>
              <a:t>porepera</a:t>
            </a:r>
            <a:r>
              <a:rPr lang="fr-BE" dirty="0"/>
              <a:t> </a:t>
            </a:r>
            <a:r>
              <a:rPr lang="fr-BE" dirty="0" err="1"/>
              <a:t>quam</a:t>
            </a:r>
            <a:r>
              <a:rPr lang="fr-BE" dirty="0"/>
              <a:t> </a:t>
            </a:r>
            <a:r>
              <a:rPr lang="fr-BE" dirty="0" err="1"/>
              <a:t>doluptur</a:t>
            </a:r>
            <a:r>
              <a:rPr lang="fr-BE" dirty="0"/>
              <a:t>?</a:t>
            </a:r>
          </a:p>
          <a:p>
            <a:pPr lvl="0"/>
            <a:endParaRPr lang="fr-BE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FC8075FC-47A6-4169-A335-26B43CFEF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70CA5C76-77BC-4073-A86A-83F2E5A75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313B7D22-8680-416E-AAE1-62A7AA990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DE87B5-63C4-4031-A0BF-36005B36D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2123744" y="1902032"/>
            <a:ext cx="3600000" cy="4402863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20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Temporerita</a:t>
            </a:r>
            <a:r>
              <a:rPr lang="fr-BE" dirty="0"/>
              <a:t> </a:t>
            </a:r>
            <a:r>
              <a:rPr lang="fr-BE" dirty="0" err="1"/>
              <a:t>venimpore</a:t>
            </a:r>
            <a:r>
              <a:rPr lang="fr-BE" dirty="0"/>
              <a:t> </a:t>
            </a:r>
            <a:r>
              <a:rPr lang="fr-BE" dirty="0" err="1"/>
              <a:t>sandandit</a:t>
            </a:r>
            <a:r>
              <a:rPr lang="fr-BE" dirty="0"/>
              <a:t> </a:t>
            </a:r>
            <a:r>
              <a:rPr lang="fr-BE" dirty="0" err="1"/>
              <a:t>abo</a:t>
            </a:r>
            <a:r>
              <a:rPr lang="fr-BE" dirty="0"/>
              <a:t>. </a:t>
            </a:r>
            <a:br>
              <a:rPr lang="fr-BE" dirty="0"/>
            </a:br>
            <a:r>
              <a:rPr lang="fr-BE" dirty="0" err="1"/>
              <a:t>Tiatusandunt</a:t>
            </a:r>
            <a:r>
              <a:rPr lang="fr-BE" dirty="0"/>
              <a:t> </a:t>
            </a:r>
            <a:r>
              <a:rPr lang="fr-BE" dirty="0" err="1"/>
              <a:t>illecta</a:t>
            </a:r>
            <a:br>
              <a:rPr lang="fr-BE" dirty="0"/>
            </a:br>
            <a:endParaRPr lang="fr-BE" dirty="0"/>
          </a:p>
          <a:p>
            <a:pPr lvl="0"/>
            <a:r>
              <a:rPr lang="fr-BE" dirty="0"/>
              <a:t>Ut que </a:t>
            </a:r>
            <a:r>
              <a:rPr lang="fr-BE" dirty="0" err="1"/>
              <a:t>verrovi</a:t>
            </a:r>
            <a:r>
              <a:rPr lang="fr-BE" dirty="0"/>
              <a:t> </a:t>
            </a:r>
            <a:r>
              <a:rPr lang="fr-BE" dirty="0" err="1"/>
              <a:t>debist</a:t>
            </a:r>
            <a:r>
              <a:rPr lang="fr-BE" dirty="0"/>
              <a:t> </a:t>
            </a:r>
            <a:r>
              <a:rPr lang="fr-BE" dirty="0" err="1"/>
              <a:t>hiliquae</a:t>
            </a:r>
            <a:r>
              <a:rPr lang="fr-BE" dirty="0"/>
              <a:t> </a:t>
            </a:r>
            <a:r>
              <a:rPr lang="fr-BE" dirty="0" err="1"/>
              <a:t>conet</a:t>
            </a:r>
            <a:r>
              <a:rPr lang="fr-BE" dirty="0"/>
              <a:t> </a:t>
            </a:r>
            <a:r>
              <a:rPr lang="fr-BE" dirty="0" err="1"/>
              <a:t>essequi</a:t>
            </a:r>
            <a:r>
              <a:rPr lang="fr-BE" dirty="0"/>
              <a:t> </a:t>
            </a:r>
            <a:r>
              <a:rPr lang="fr-BE" dirty="0" err="1"/>
              <a:t>illo</a:t>
            </a:r>
            <a:r>
              <a:rPr lang="fr-BE" dirty="0"/>
              <a:t> </a:t>
            </a:r>
            <a:r>
              <a:rPr lang="fr-BE" dirty="0" err="1"/>
              <a:t>dolestem</a:t>
            </a:r>
            <a:r>
              <a:rPr lang="fr-BE" dirty="0"/>
              <a:t> </a:t>
            </a:r>
            <a:r>
              <a:rPr lang="fr-BE" dirty="0" err="1"/>
              <a:t>Quos</a:t>
            </a:r>
            <a:r>
              <a:rPr lang="fr-BE" dirty="0"/>
              <a:t> </a:t>
            </a:r>
            <a:r>
              <a:rPr lang="fr-BE" dirty="0" err="1"/>
              <a:t>sam</a:t>
            </a:r>
            <a:r>
              <a:rPr lang="fr-BE" dirty="0"/>
              <a:t> </a:t>
            </a:r>
            <a:r>
              <a:rPr lang="fr-BE" dirty="0" err="1"/>
              <a:t>aut</a:t>
            </a:r>
            <a:r>
              <a:rPr lang="fr-BE" dirty="0"/>
              <a:t> </a:t>
            </a:r>
            <a:r>
              <a:rPr lang="fr-BE" dirty="0" err="1"/>
              <a:t>quidusam</a:t>
            </a:r>
            <a:r>
              <a:rPr lang="fr-BE" dirty="0"/>
              <a:t> </a:t>
            </a:r>
            <a:br>
              <a:rPr lang="fr-BE" dirty="0"/>
            </a:br>
            <a:endParaRPr lang="fr-BE" dirty="0"/>
          </a:p>
          <a:p>
            <a:pPr lvl="0"/>
            <a:r>
              <a:rPr lang="fr-BE" dirty="0" err="1"/>
              <a:t>Maionsequi</a:t>
            </a:r>
            <a:r>
              <a:rPr lang="fr-BE" dirty="0"/>
              <a:t> </a:t>
            </a:r>
            <a:r>
              <a:rPr lang="fr-BE" dirty="0" err="1"/>
              <a:t>aceptae</a:t>
            </a:r>
            <a:r>
              <a:rPr lang="fr-BE" dirty="0"/>
              <a:t> nus </a:t>
            </a:r>
            <a:r>
              <a:rPr lang="fr-BE" dirty="0" err="1"/>
              <a:t>autatincti</a:t>
            </a:r>
            <a:r>
              <a:rPr lang="fr-BE" dirty="0"/>
              <a:t> to </a:t>
            </a:r>
            <a:r>
              <a:rPr lang="fr-BE" dirty="0" err="1"/>
              <a:t>velestiurit</a:t>
            </a:r>
            <a:r>
              <a:rPr lang="fr-BE" dirty="0"/>
              <a:t> que </a:t>
            </a:r>
            <a:r>
              <a:rPr lang="fr-BE" dirty="0" err="1"/>
              <a:t>eiunt</a:t>
            </a:r>
            <a:r>
              <a:rPr lang="fr-BE" dirty="0"/>
              <a:t> </a:t>
            </a:r>
            <a:r>
              <a:rPr lang="fr-BE" dirty="0" err="1"/>
              <a:t>vellabo</a:t>
            </a:r>
            <a:r>
              <a:rPr lang="fr-BE" dirty="0"/>
              <a:t>. </a:t>
            </a:r>
            <a:br>
              <a:rPr lang="fr-BE" dirty="0"/>
            </a:br>
            <a:r>
              <a:rPr lang="fr-BE" dirty="0" err="1"/>
              <a:t>Tiatusandunt</a:t>
            </a:r>
            <a:r>
              <a:rPr lang="fr-BE" dirty="0"/>
              <a:t> </a:t>
            </a:r>
            <a:r>
              <a:rPr lang="fr-BE" dirty="0" err="1"/>
              <a:t>illecta</a:t>
            </a:r>
            <a:endParaRPr lang="fr-BE" dirty="0"/>
          </a:p>
          <a:p>
            <a:pPr lvl="0"/>
            <a:endParaRPr lang="fr-BE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6192144" y="1902032"/>
            <a:ext cx="3600000" cy="4402863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 startAt="4"/>
              <a:defRPr sz="20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Temporerita</a:t>
            </a:r>
            <a:r>
              <a:rPr lang="fr-BE" dirty="0"/>
              <a:t> </a:t>
            </a:r>
            <a:r>
              <a:rPr lang="fr-BE" dirty="0" err="1"/>
              <a:t>venimpore</a:t>
            </a:r>
            <a:r>
              <a:rPr lang="fr-BE" dirty="0"/>
              <a:t> </a:t>
            </a:r>
            <a:r>
              <a:rPr lang="fr-BE" dirty="0" err="1"/>
              <a:t>sandandit</a:t>
            </a:r>
            <a:r>
              <a:rPr lang="fr-BE" dirty="0"/>
              <a:t> </a:t>
            </a:r>
            <a:r>
              <a:rPr lang="fr-BE" dirty="0" err="1"/>
              <a:t>abo</a:t>
            </a:r>
            <a:r>
              <a:rPr lang="fr-BE" dirty="0"/>
              <a:t>. </a:t>
            </a:r>
            <a:br>
              <a:rPr lang="fr-BE" dirty="0"/>
            </a:br>
            <a:endParaRPr lang="fr-BE" dirty="0"/>
          </a:p>
          <a:p>
            <a:pPr lvl="0"/>
            <a:r>
              <a:rPr lang="fr-BE" dirty="0"/>
              <a:t>Ut que </a:t>
            </a:r>
            <a:r>
              <a:rPr lang="fr-BE" dirty="0" err="1"/>
              <a:t>verrovi</a:t>
            </a:r>
            <a:r>
              <a:rPr lang="fr-BE" dirty="0"/>
              <a:t> </a:t>
            </a:r>
            <a:r>
              <a:rPr lang="fr-BE" dirty="0" err="1"/>
              <a:t>debist</a:t>
            </a:r>
            <a:r>
              <a:rPr lang="fr-BE" dirty="0"/>
              <a:t> </a:t>
            </a:r>
            <a:r>
              <a:rPr lang="fr-BE" dirty="0" err="1"/>
              <a:t>hiliquae</a:t>
            </a:r>
            <a:r>
              <a:rPr lang="fr-BE" dirty="0"/>
              <a:t> </a:t>
            </a:r>
            <a:r>
              <a:rPr lang="fr-BE" dirty="0" err="1"/>
              <a:t>conet</a:t>
            </a:r>
            <a:r>
              <a:rPr lang="fr-BE" dirty="0"/>
              <a:t> </a:t>
            </a:r>
            <a:r>
              <a:rPr lang="fr-BE" dirty="0" err="1"/>
              <a:t>essequi</a:t>
            </a:r>
            <a:r>
              <a:rPr lang="fr-BE" dirty="0"/>
              <a:t> </a:t>
            </a:r>
            <a:r>
              <a:rPr lang="fr-BE" dirty="0" err="1"/>
              <a:t>illo</a:t>
            </a:r>
            <a:r>
              <a:rPr lang="fr-BE" dirty="0"/>
              <a:t> </a:t>
            </a:r>
            <a:r>
              <a:rPr lang="fr-BE" dirty="0" err="1"/>
              <a:t>dolestem</a:t>
            </a:r>
            <a:br>
              <a:rPr lang="fr-BE" dirty="0"/>
            </a:br>
            <a:endParaRPr lang="fr-BE" dirty="0"/>
          </a:p>
          <a:p>
            <a:pPr lvl="0"/>
            <a:r>
              <a:rPr lang="fr-BE" dirty="0" err="1"/>
              <a:t>Maionsequi</a:t>
            </a:r>
            <a:r>
              <a:rPr lang="fr-BE" dirty="0"/>
              <a:t> </a:t>
            </a:r>
            <a:r>
              <a:rPr lang="fr-BE" dirty="0" err="1"/>
              <a:t>aceptae</a:t>
            </a:r>
            <a:r>
              <a:rPr lang="fr-BE" dirty="0"/>
              <a:t> nus </a:t>
            </a:r>
            <a:r>
              <a:rPr lang="fr-BE" dirty="0" err="1"/>
              <a:t>autatincti</a:t>
            </a:r>
            <a:r>
              <a:rPr lang="fr-BE" dirty="0"/>
              <a:t> to </a:t>
            </a:r>
            <a:r>
              <a:rPr lang="fr-BE" dirty="0" err="1"/>
              <a:t>velestiurit</a:t>
            </a:r>
            <a:r>
              <a:rPr lang="fr-BE" dirty="0"/>
              <a:t> que </a:t>
            </a:r>
            <a:r>
              <a:rPr lang="fr-BE" dirty="0" err="1"/>
              <a:t>eiunt</a:t>
            </a:r>
            <a:r>
              <a:rPr lang="fr-BE" dirty="0"/>
              <a:t> </a:t>
            </a:r>
            <a:r>
              <a:rPr lang="fr-BE" dirty="0" err="1"/>
              <a:t>vellabo</a:t>
            </a:r>
            <a:r>
              <a:rPr lang="fr-BE" dirty="0"/>
              <a:t>.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E44E83-3A91-497D-B388-3E6088466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0DEB458C-F03E-4316-85F9-56436A94C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10"/>
          <p:cNvSpPr>
            <a:spLocks noGrp="1"/>
          </p:cNvSpPr>
          <p:nvPr>
            <p:ph type="pic" sz="quarter" idx="10"/>
          </p:nvPr>
        </p:nvSpPr>
        <p:spPr>
          <a:xfrm>
            <a:off x="1344000" y="2048337"/>
            <a:ext cx="4608000" cy="4114863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Espace réservé pour une image  10"/>
          <p:cNvSpPr>
            <a:spLocks noGrp="1"/>
          </p:cNvSpPr>
          <p:nvPr>
            <p:ph type="pic" sz="quarter" idx="11"/>
          </p:nvPr>
        </p:nvSpPr>
        <p:spPr>
          <a:xfrm>
            <a:off x="6240016" y="2048337"/>
            <a:ext cx="4608000" cy="4114863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E26F35CA-6D3C-4039-A8B4-13B09C750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DF7C52-6D18-47AE-A3CC-AB6D66C79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11"/>
          <p:cNvSpPr>
            <a:spLocks noGrp="1"/>
          </p:cNvSpPr>
          <p:nvPr>
            <p:ph type="pic" sz="quarter" idx="10"/>
          </p:nvPr>
        </p:nvSpPr>
        <p:spPr>
          <a:xfrm>
            <a:off x="1341968" y="2178242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pour une image  11"/>
          <p:cNvSpPr>
            <a:spLocks noGrp="1"/>
          </p:cNvSpPr>
          <p:nvPr>
            <p:ph type="pic" sz="quarter" idx="11"/>
          </p:nvPr>
        </p:nvSpPr>
        <p:spPr>
          <a:xfrm>
            <a:off x="6239189" y="2176674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pour une image  11"/>
          <p:cNvSpPr>
            <a:spLocks noGrp="1"/>
          </p:cNvSpPr>
          <p:nvPr>
            <p:ph type="pic" sz="quarter" idx="12"/>
          </p:nvPr>
        </p:nvSpPr>
        <p:spPr>
          <a:xfrm>
            <a:off x="1343473" y="4344497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3"/>
          </p:nvPr>
        </p:nvSpPr>
        <p:spPr>
          <a:xfrm>
            <a:off x="6240017" y="4346257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76AF840-4F88-4FA2-9C4D-2B2D44AFF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9D0C2998-903B-42E7-9A56-C5126A91B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8"/>
          <p:cNvSpPr>
            <a:spLocks noGrp="1"/>
          </p:cNvSpPr>
          <p:nvPr>
            <p:ph type="pic" sz="quarter" idx="10"/>
          </p:nvPr>
        </p:nvSpPr>
        <p:spPr>
          <a:xfrm>
            <a:off x="1103447" y="2048338"/>
            <a:ext cx="10210176" cy="3862012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2EF6A08-68B1-444A-A001-46F8C6CF5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1ADD8DB5-89CE-4C24-AC47-5D4454AE2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/>
          <p:cNvSpPr>
            <a:spLocks noGrp="1"/>
          </p:cNvSpPr>
          <p:nvPr>
            <p:ph type="pic" sz="quarter" idx="10"/>
          </p:nvPr>
        </p:nvSpPr>
        <p:spPr>
          <a:xfrm>
            <a:off x="6192000" y="1971164"/>
            <a:ext cx="4704000" cy="4042407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Espace réservé du texte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03446" y="3206154"/>
            <a:ext cx="4717279" cy="1572426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Musdandis</a:t>
            </a:r>
            <a:r>
              <a:rPr lang="fr-BE" dirty="0"/>
              <a:t> </a:t>
            </a:r>
            <a:r>
              <a:rPr lang="fr-BE" dirty="0" err="1"/>
              <a:t>dolentia</a:t>
            </a:r>
            <a:r>
              <a:rPr lang="fr-BE" dirty="0"/>
              <a:t> qui </a:t>
            </a:r>
            <a:r>
              <a:rPr lang="fr-BE" dirty="0" err="1"/>
              <a:t>ditat</a:t>
            </a:r>
            <a:endParaRPr lang="fr-BE" dirty="0"/>
          </a:p>
          <a:p>
            <a:pPr lvl="0"/>
            <a:endParaRPr lang="fr-BE" dirty="0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062350E-BFC0-4DED-8AF2-E4B0DBDA3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5F517C-CEB9-438A-B5F5-5AFDE69C9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13"/>
          <p:cNvSpPr>
            <a:spLocks noGrp="1"/>
          </p:cNvSpPr>
          <p:nvPr>
            <p:ph type="pic" sz="quarter" idx="10"/>
          </p:nvPr>
        </p:nvSpPr>
        <p:spPr>
          <a:xfrm>
            <a:off x="1670602" y="1608246"/>
            <a:ext cx="4384457" cy="2112536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pour une image  13"/>
          <p:cNvSpPr>
            <a:spLocks noGrp="1"/>
          </p:cNvSpPr>
          <p:nvPr>
            <p:ph type="pic" sz="quarter" idx="11"/>
          </p:nvPr>
        </p:nvSpPr>
        <p:spPr>
          <a:xfrm>
            <a:off x="6362605" y="3946674"/>
            <a:ext cx="4384457" cy="2112536"/>
          </a:xfrm>
          <a:prstGeom prst="rect">
            <a:avLst/>
          </a:prstGeom>
        </p:spPr>
        <p:txBody>
          <a:bodyPr/>
          <a:lstStyle/>
          <a:p>
            <a:endParaRPr lang="fr-BE" dirty="0"/>
          </a:p>
        </p:txBody>
      </p:sp>
      <p:sp>
        <p:nvSpPr>
          <p:cNvPr id="6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82102" y="1604647"/>
            <a:ext cx="4384457" cy="21120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Dolentia</a:t>
            </a:r>
            <a:r>
              <a:rPr lang="fr-BE" dirty="0"/>
              <a:t> </a:t>
            </a:r>
            <a:r>
              <a:rPr lang="fr-BE" dirty="0" err="1"/>
              <a:t>musdandis</a:t>
            </a:r>
            <a:r>
              <a:rPr lang="fr-BE" dirty="0"/>
              <a:t> qui </a:t>
            </a:r>
            <a:r>
              <a:rPr lang="fr-BE" dirty="0" err="1"/>
              <a:t>ditat</a:t>
            </a:r>
            <a:r>
              <a:rPr lang="fr-BE" dirty="0"/>
              <a:t> </a:t>
            </a:r>
            <a:r>
              <a:rPr lang="fr-BE" dirty="0" err="1"/>
              <a:t>orrores</a:t>
            </a:r>
            <a:r>
              <a:rPr lang="fr-BE" dirty="0"/>
              <a:t> </a:t>
            </a:r>
            <a:r>
              <a:rPr lang="fr-BE" dirty="0" err="1"/>
              <a:t>tiatur</a:t>
            </a:r>
            <a:r>
              <a:rPr lang="fr-BE" dirty="0"/>
              <a:t> </a:t>
            </a:r>
            <a:r>
              <a:rPr lang="fr-BE" dirty="0" err="1"/>
              <a:t>rectem</a:t>
            </a:r>
            <a:r>
              <a:rPr lang="fr-BE" dirty="0"/>
              <a:t> </a:t>
            </a:r>
            <a:r>
              <a:rPr lang="fr-BE" dirty="0" err="1"/>
              <a:t>laborunt</a:t>
            </a:r>
            <a:r>
              <a:rPr lang="fr-BE" dirty="0"/>
              <a:t> </a:t>
            </a:r>
            <a:r>
              <a:rPr lang="fr-BE" dirty="0" err="1"/>
              <a:t>exeaque</a:t>
            </a:r>
            <a:r>
              <a:rPr lang="fr-BE" dirty="0"/>
              <a:t> </a:t>
            </a:r>
            <a:r>
              <a:rPr lang="fr-BE" dirty="0" err="1"/>
              <a:t>eos</a:t>
            </a:r>
            <a:r>
              <a:rPr lang="fr-BE" dirty="0"/>
              <a:t> </a:t>
            </a:r>
            <a:r>
              <a:rPr lang="fr-BE" dirty="0" err="1"/>
              <a:t>ius</a:t>
            </a:r>
            <a:r>
              <a:rPr lang="fr-BE" dirty="0"/>
              <a:t>, con </a:t>
            </a:r>
            <a:r>
              <a:rPr lang="fr-BE" dirty="0" err="1"/>
              <a:t>nihillaboria</a:t>
            </a:r>
            <a:endParaRPr lang="fr-BE" dirty="0"/>
          </a:p>
          <a:p>
            <a:pPr lvl="0"/>
            <a:endParaRPr lang="fr-BE" dirty="0"/>
          </a:p>
        </p:txBody>
      </p:sp>
      <p:sp>
        <p:nvSpPr>
          <p:cNvPr id="9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1650493" y="3944931"/>
            <a:ext cx="4384457" cy="211204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1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/>
              <a:t>Dolentia</a:t>
            </a:r>
            <a:r>
              <a:rPr lang="fr-BE" dirty="0"/>
              <a:t> </a:t>
            </a:r>
            <a:r>
              <a:rPr lang="fr-BE" dirty="0" err="1"/>
              <a:t>musdandis</a:t>
            </a:r>
            <a:r>
              <a:rPr lang="fr-BE" dirty="0"/>
              <a:t> qui </a:t>
            </a:r>
            <a:r>
              <a:rPr lang="fr-BE" dirty="0" err="1"/>
              <a:t>ditat</a:t>
            </a:r>
            <a:r>
              <a:rPr lang="fr-BE" dirty="0"/>
              <a:t> </a:t>
            </a:r>
            <a:r>
              <a:rPr lang="fr-BE" dirty="0" err="1"/>
              <a:t>orrores</a:t>
            </a:r>
            <a:r>
              <a:rPr lang="fr-BE" dirty="0"/>
              <a:t> </a:t>
            </a:r>
            <a:r>
              <a:rPr lang="fr-BE" dirty="0" err="1"/>
              <a:t>tiatur</a:t>
            </a:r>
            <a:r>
              <a:rPr lang="fr-BE" dirty="0"/>
              <a:t> rectem </a:t>
            </a:r>
            <a:r>
              <a:rPr lang="fr-BE" dirty="0" err="1"/>
              <a:t>laborunt</a:t>
            </a:r>
            <a:r>
              <a:rPr lang="fr-BE" dirty="0"/>
              <a:t> </a:t>
            </a:r>
            <a:r>
              <a:rPr lang="fr-BE" dirty="0" err="1"/>
              <a:t>exeaque</a:t>
            </a:r>
            <a:r>
              <a:rPr lang="fr-BE" dirty="0"/>
              <a:t> </a:t>
            </a:r>
            <a:r>
              <a:rPr lang="fr-BE" dirty="0" err="1"/>
              <a:t>eos</a:t>
            </a:r>
            <a:r>
              <a:rPr lang="fr-BE" dirty="0"/>
              <a:t> </a:t>
            </a:r>
            <a:r>
              <a:rPr lang="fr-BE" dirty="0" err="1"/>
              <a:t>ius</a:t>
            </a:r>
            <a:r>
              <a:rPr lang="fr-BE" dirty="0"/>
              <a:t>, con </a:t>
            </a:r>
            <a:r>
              <a:rPr lang="fr-BE" dirty="0" err="1"/>
              <a:t>nihillaboria</a:t>
            </a:r>
            <a:endParaRPr lang="fr-BE" dirty="0"/>
          </a:p>
          <a:p>
            <a:pPr lvl="0"/>
            <a:endParaRPr lang="fr-BE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D7C410A-3C76-4B9E-BE0E-105DD3EF6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C77C9B4E-085D-403D-BFD2-F32C976CB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1365048" y="2988654"/>
            <a:ext cx="9776477" cy="933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179388" algn="l"/>
              </a:tabLst>
              <a:defRPr sz="6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/>
              <a:t>Merci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42C25436-DACF-4D14-BEB2-D85A79244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A152A3C5-26A7-4777-9781-C91FDAF8F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5ECE91EF-C656-41E6-9FA5-9D59E00FA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C9677DF4-54F0-424C-ABE0-9AA8173FE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85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800655-58BE-450E-826C-E397AF0E1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9054" y="6181783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19A1FF-A11B-4557-BCD6-BE25288527FF}" type="slidenum">
              <a:rPr lang="en-BE" smtClean="0"/>
              <a:pPr/>
              <a:t>‹N°›</a:t>
            </a:fld>
            <a:endParaRPr lang="en-BE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0C83597C-3940-40F9-9A11-4D12C1223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45731" y="6181783"/>
            <a:ext cx="258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14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Optimization of production planning with resource allocation</a:t>
            </a:r>
            <a:endParaRPr lang="en-B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C6EC4-57A2-4962-99DD-3E09F0038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E67B30-F9A3-462D-B110-B5EDC6BB7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9B6694-0BB0-4FE2-84E5-FE63222AF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74D18C-8CD2-4256-8FF2-DAA8CA4C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F75E51-33A6-4447-872D-1663B425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55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7F4EDD-5375-42FE-B523-57F1A62E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F72C1E-57F8-452D-A963-B63BA43E1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35A679-3ACC-4822-8406-BC7D2374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384420-F7E7-4324-83F6-F8ECB900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4B53B2-C39D-4C42-A0B2-767433BA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64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81741B-8479-497A-8ECD-D1994E6B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BC60AC-F6EC-4F99-A7D8-8565AE5DA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8F6BAA-4CA8-42EA-AF59-5A9614C75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FFF1AB-3351-4D51-AB22-715F77AAA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E4ACF8-7AE3-4139-A428-BAD256A55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0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CA277B-5F7D-4E36-A6E8-BF30D968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4DEB9-39DF-4480-8ECB-182F4139C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4567461-EF47-4FC0-9EC0-CE1F9B7C2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116257-DA62-4EB1-AAD8-CC256D55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F11343-39D4-46B9-AE93-688AA801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873AD3-49CE-4A4B-8D5B-769CEE99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50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25479-68C5-46BE-9A5A-2B2AC9BD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E15A2B-3408-4A87-9FC5-B174C64D6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CA06C5-AA2A-4F7C-8292-EA8C92E10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840107D-117C-4DCF-9C42-8CFFE4892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ECE9EA2-BC7A-4A1B-B386-81E7F9994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B48939E-8C68-48E0-A960-DBA394F4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C7DA6D9-C433-48A0-BF55-0D7887E1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E161843-E948-49C1-8A1B-6AB45B5A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445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E7C43C-2B8B-4787-9285-28764337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CCD618-C4CE-4873-A306-FDE54DED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B50C3F-5271-46E5-84B8-75D7BC00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CD2F89-22B9-4B5E-8361-2EF69152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02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48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69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01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89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6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63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7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7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14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14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83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74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19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D6293BE-E01C-44D5-B704-7A928BF3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E516A5-6327-405A-A466-2A8626537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EC47E5-16B0-48D4-AA67-4F064F338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329B15-BA5B-47E4-A141-C97BF7F8F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Optimization of production planning with resource allocation</a:t>
            </a:r>
            <a:endParaRPr lang="en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1E452D-833A-4A87-9A87-21641A807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AFA99-7AA6-487F-94E9-D9E0F98023EA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775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62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60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67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34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62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10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Search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41E5F0C-D766-4BD4-B421-DA10AE0B265D}"/>
              </a:ext>
            </a:extLst>
          </p:cNvPr>
          <p:cNvSpPr txBox="1"/>
          <p:nvPr/>
        </p:nvSpPr>
        <p:spPr>
          <a:xfrm>
            <a:off x="687897" y="1593908"/>
            <a:ext cx="8808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Value heuristic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Order the workers from most available to least available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Second </a:t>
            </a:r>
            <a:r>
              <a:rPr lang="en-US" dirty="0" err="1"/>
              <a:t>ordeing</a:t>
            </a:r>
            <a:r>
              <a:rPr lang="en-US" dirty="0"/>
              <a:t> (if availabilities are equal)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Order from the least available for other demands to the most available for other demands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43EA9ADB-7907-4372-8E08-71181B5C7C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844147"/>
                  </p:ext>
                </p:extLst>
              </p:nvPr>
            </p:nvGraphicFramePr>
            <p:xfrm>
              <a:off x="1108881" y="4144511"/>
              <a:ext cx="479384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768">
                      <a:extLst>
                        <a:ext uri="{9D8B030D-6E8A-4147-A177-3AD203B41FA5}">
                          <a16:colId xmlns:a16="http://schemas.microsoft.com/office/drawing/2014/main" val="2096906161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1993927428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1424000252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2470000307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31435908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T=0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T=1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T=2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T=3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T=4</a:t>
                          </a:r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6935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B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BE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fr-BE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fr-BE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6644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43EA9ADB-7907-4372-8E08-71181B5C7C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844147"/>
                  </p:ext>
                </p:extLst>
              </p:nvPr>
            </p:nvGraphicFramePr>
            <p:xfrm>
              <a:off x="1108881" y="4144511"/>
              <a:ext cx="479384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768">
                      <a:extLst>
                        <a:ext uri="{9D8B030D-6E8A-4147-A177-3AD203B41FA5}">
                          <a16:colId xmlns:a16="http://schemas.microsoft.com/office/drawing/2014/main" val="2096906161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1993927428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1424000252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2470000307"/>
                        </a:ext>
                      </a:extLst>
                    </a:gridCol>
                    <a:gridCol w="958768">
                      <a:extLst>
                        <a:ext uri="{9D8B030D-6E8A-4147-A177-3AD203B41FA5}">
                          <a16:colId xmlns:a16="http://schemas.microsoft.com/office/drawing/2014/main" val="31435908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T=0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T=1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T=2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T=3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T=4</a:t>
                          </a:r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6935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633" t="-109836" r="-401266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101274" t="-109836" r="-303822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9836" r="-201899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301911" t="-109836" r="-103185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2"/>
                          <a:stretch>
                            <a:fillRect l="-399367" t="-109836" r="-2532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16644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13C2BEEF-B019-481D-BD6A-6336309BD6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304729"/>
                  </p:ext>
                </p:extLst>
              </p:nvPr>
            </p:nvGraphicFramePr>
            <p:xfrm>
              <a:off x="1108881" y="4898043"/>
              <a:ext cx="287553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510">
                      <a:extLst>
                        <a:ext uri="{9D8B030D-6E8A-4147-A177-3AD203B41FA5}">
                          <a16:colId xmlns:a16="http://schemas.microsoft.com/office/drawing/2014/main" val="4097563038"/>
                        </a:ext>
                      </a:extLst>
                    </a:gridCol>
                    <a:gridCol w="958510">
                      <a:extLst>
                        <a:ext uri="{9D8B030D-6E8A-4147-A177-3AD203B41FA5}">
                          <a16:colId xmlns:a16="http://schemas.microsoft.com/office/drawing/2014/main" val="3861138839"/>
                        </a:ext>
                      </a:extLst>
                    </a:gridCol>
                    <a:gridCol w="958510">
                      <a:extLst>
                        <a:ext uri="{9D8B030D-6E8A-4147-A177-3AD203B41FA5}">
                          <a16:colId xmlns:a16="http://schemas.microsoft.com/office/drawing/2014/main" val="9511687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T=0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T=1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T=2</a:t>
                          </a:r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6355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063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13C2BEEF-B019-481D-BD6A-6336309BD6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304729"/>
                  </p:ext>
                </p:extLst>
              </p:nvPr>
            </p:nvGraphicFramePr>
            <p:xfrm>
              <a:off x="1108881" y="4898043"/>
              <a:ext cx="287553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510">
                      <a:extLst>
                        <a:ext uri="{9D8B030D-6E8A-4147-A177-3AD203B41FA5}">
                          <a16:colId xmlns:a16="http://schemas.microsoft.com/office/drawing/2014/main" val="4097563038"/>
                        </a:ext>
                      </a:extLst>
                    </a:gridCol>
                    <a:gridCol w="958510">
                      <a:extLst>
                        <a:ext uri="{9D8B030D-6E8A-4147-A177-3AD203B41FA5}">
                          <a16:colId xmlns:a16="http://schemas.microsoft.com/office/drawing/2014/main" val="3861138839"/>
                        </a:ext>
                      </a:extLst>
                    </a:gridCol>
                    <a:gridCol w="958510">
                      <a:extLst>
                        <a:ext uri="{9D8B030D-6E8A-4147-A177-3AD203B41FA5}">
                          <a16:colId xmlns:a16="http://schemas.microsoft.com/office/drawing/2014/main" val="9511687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T=0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T=1</a:t>
                          </a:r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BE" dirty="0"/>
                            <a:t>T=2</a:t>
                          </a:r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6355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33" t="-109836" r="-201899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274" t="-109836" r="-103185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9836" r="-2532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0637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A25BE59-575F-473C-B4C7-50E8BEA2DB16}"/>
                  </a:ext>
                </a:extLst>
              </p:cNvPr>
              <p:cNvSpPr txBox="1"/>
              <p:nvPr/>
            </p:nvSpPr>
            <p:spPr>
              <a:xfrm>
                <a:off x="687897" y="3152609"/>
                <a:ext cx="1926618" cy="282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={ 0, 1, 2, 3, 4 }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A25BE59-575F-473C-B4C7-50E8BEA2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3152609"/>
                <a:ext cx="1926618" cy="282578"/>
              </a:xfrm>
              <a:prstGeom prst="rect">
                <a:avLst/>
              </a:prstGeom>
              <a:blipFill>
                <a:blip r:embed="rId4"/>
                <a:stretch>
                  <a:fillRect l="-1266" t="-2128" r="-4114" b="-3617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352F224-4400-47C5-984D-8943138A3604}"/>
                  </a:ext>
                </a:extLst>
              </p:cNvPr>
              <p:cNvSpPr txBox="1"/>
              <p:nvPr/>
            </p:nvSpPr>
            <p:spPr>
              <a:xfrm>
                <a:off x="687897" y="3613717"/>
                <a:ext cx="1497013" cy="280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={ 0, 1, 2 }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352F224-4400-47C5-984D-8943138A3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3613717"/>
                <a:ext cx="1497013" cy="280654"/>
              </a:xfrm>
              <a:prstGeom prst="rect">
                <a:avLst/>
              </a:prstGeom>
              <a:blipFill>
                <a:blip r:embed="rId5"/>
                <a:stretch>
                  <a:fillRect l="-2041" t="-2174" r="-5714" b="-369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B4D2BCE-1EF1-45A2-BEC5-E16D85EE0D74}"/>
                  </a:ext>
                </a:extLst>
              </p:cNvPr>
              <p:cNvSpPr txBox="1"/>
              <p:nvPr/>
            </p:nvSpPr>
            <p:spPr>
              <a:xfrm>
                <a:off x="687897" y="440713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B4D2BCE-1EF1-45A2-BEC5-E16D85EE0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4407139"/>
                <a:ext cx="293285" cy="276999"/>
              </a:xfrm>
              <a:prstGeom prst="rect">
                <a:avLst/>
              </a:prstGeom>
              <a:blipFill>
                <a:blip r:embed="rId6"/>
                <a:stretch>
                  <a:fillRect l="-20833" r="-6250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3712C8E-BDE6-4E25-9039-264BE110E973}"/>
                  </a:ext>
                </a:extLst>
              </p:cNvPr>
              <p:cNvSpPr txBox="1"/>
              <p:nvPr/>
            </p:nvSpPr>
            <p:spPr>
              <a:xfrm>
                <a:off x="696315" y="5094305"/>
                <a:ext cx="287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3712C8E-BDE6-4E25-9039-264BE110E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5" y="5094305"/>
                <a:ext cx="287963" cy="276999"/>
              </a:xfrm>
              <a:prstGeom prst="rect">
                <a:avLst/>
              </a:prstGeom>
              <a:blipFill>
                <a:blip r:embed="rId7"/>
                <a:stretch>
                  <a:fillRect l="-21277" r="-8511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3265C91-14A9-4719-94E8-6E9FA71B1D8E}"/>
                  </a:ext>
                </a:extLst>
              </p:cNvPr>
              <p:cNvSpPr txBox="1"/>
              <p:nvPr/>
            </p:nvSpPr>
            <p:spPr>
              <a:xfrm>
                <a:off x="6373903" y="4621531"/>
                <a:ext cx="47021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𝑚𝑜𝑠𝑡𝐴𝑣𝑎𝑖𝑙𝑎𝑏𝑙𝑒</m:t>
                      </m:r>
                      <m:d>
                        <m:d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=(3, 0), 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=(3,2)]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3265C91-14A9-4719-94E8-6E9FA71B1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903" y="4621531"/>
                <a:ext cx="4702121" cy="276999"/>
              </a:xfrm>
              <a:prstGeom prst="rect">
                <a:avLst/>
              </a:prstGeom>
              <a:blipFill>
                <a:blip r:embed="rId8"/>
                <a:stretch>
                  <a:fillRect l="-778" t="-2174" r="-1427" b="-369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0945889D-DB7E-4558-A2D5-2A26CE78EA4F}"/>
                  </a:ext>
                </a:extLst>
              </p:cNvPr>
              <p:cNvSpPr txBox="1"/>
              <p:nvPr/>
            </p:nvSpPr>
            <p:spPr>
              <a:xfrm>
                <a:off x="6373903" y="4307256"/>
                <a:ext cx="4765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𝑚𝑜𝑠𝑡𝐴𝑣𝑎𝑖𝑙𝑎𝑏𝑙𝑒</m:t>
                      </m:r>
                      <m:d>
                        <m:d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=(5, 0), </m:t>
                      </m:r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=(3,0)]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0945889D-DB7E-4558-A2D5-2A26CE78E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903" y="4307256"/>
                <a:ext cx="4765151" cy="276999"/>
              </a:xfrm>
              <a:prstGeom prst="rect">
                <a:avLst/>
              </a:prstGeom>
              <a:blipFill>
                <a:blip r:embed="rId9"/>
                <a:stretch>
                  <a:fillRect l="-128" t="-4444" r="-896" b="-3777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984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11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Search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7E92096-2DFF-46FD-BB21-4CB921A3DB1B}"/>
              </a:ext>
            </a:extLst>
          </p:cNvPr>
          <p:cNvSpPr txBox="1"/>
          <p:nvPr/>
        </p:nvSpPr>
        <p:spPr>
          <a:xfrm>
            <a:off x="554032" y="1639762"/>
            <a:ext cx="8808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 Neighborhood Search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Random Relaxation (50%)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Increase failure limit when not finding solution</a:t>
            </a:r>
          </a:p>
        </p:txBody>
      </p:sp>
    </p:spTree>
    <p:extLst>
      <p:ext uri="{BB962C8B-B14F-4D97-AF65-F5344CB8AC3E}">
        <p14:creationId xmlns:p14="http://schemas.microsoft.com/office/powerpoint/2010/main" val="2682084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12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Mixed Integer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ADAF51C-84EE-4FFA-8802-A13190109017}"/>
                  </a:ext>
                </a:extLst>
              </p:cNvPr>
              <p:cNvSpPr txBox="1"/>
              <p:nvPr/>
            </p:nvSpPr>
            <p:spPr>
              <a:xfrm>
                <a:off x="1290631" y="2718806"/>
                <a:ext cx="8808441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&amp;1, 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𝑤𝑜𝑟𝑘𝑒𝑟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𝑤𝑜𝑟𝑘𝑖𝑛𝑔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𝑓𝑜𝑟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𝑑𝑒𝑚𝑎𝑛𝑑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𝑝𝑜𝑠𝑖𝑡𝑖𝑜𝑛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ADAF51C-84EE-4FFA-8802-A13190109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631" y="2718806"/>
                <a:ext cx="8808441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28637B3-43C3-4B26-A77C-07EB5FF16291}"/>
                  </a:ext>
                </a:extLst>
              </p:cNvPr>
              <p:cNvSpPr txBox="1"/>
              <p:nvPr/>
            </p:nvSpPr>
            <p:spPr>
              <a:xfrm>
                <a:off x="1290630" y="3421224"/>
                <a:ext cx="8808441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  =</m:t>
                    </m:r>
                    <m:d>
                      <m:dPr>
                        <m:begChr m:val="{"/>
                        <m:endChr m:val="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&amp;1, 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𝑛𝑜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𝑤𝑜𝑟𝑘𝑒𝑟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𝑎𝑠𝑠𝑖𝑔𝑛𝑒𝑑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𝑝𝑜𝑠𝑖𝑡𝑖𝑜𝑛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𝑓𝑜𝑟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𝑑𝑒𝑚𝑎𝑛𝑑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28637B3-43C3-4B26-A77C-07EB5FF16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630" y="3421224"/>
                <a:ext cx="8808441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006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13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Mixed Integer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4053A1-6BD7-421E-B97C-661A86BB27EC}"/>
                  </a:ext>
                </a:extLst>
              </p:cNvPr>
              <p:cNvSpPr txBox="1"/>
              <p:nvPr/>
            </p:nvSpPr>
            <p:spPr>
              <a:xfrm>
                <a:off x="1005531" y="1516906"/>
                <a:ext cx="8808441" cy="364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Workers cannot work twice at the same time: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d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p>
                                </m:sSubSup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𝑖𝑗𝑘𝑙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≤1, 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Required number of worker for demand: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𝑖𝑗𝑘𝑙</m:t>
                                </m:r>
                              </m:e>
                            </m:d>
                          </m:sub>
                        </m:s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𝑗𝑘𝑙</m:t>
                                </m:r>
                              </m:e>
                            </m:d>
                          </m:sub>
                        </m:sSub>
                      </m:e>
                    </m:nary>
                    <m:r>
                      <a:rPr lang="fr-BE" b="0" i="1" smtClean="0">
                        <a:latin typeface="Cambria Math" panose="02040503050406030204" pitchFamily="18" charset="0"/>
                      </a:rPr>
                      <m:t>=1, ∀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Remove impossible values: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fr-BE" b="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∉</m:t>
                    </m:r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BE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∉</m:t>
                    </m:r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BE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=0∧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4053A1-6BD7-421E-B97C-661A86BB2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31" y="1516906"/>
                <a:ext cx="8808441" cy="3641125"/>
              </a:xfrm>
              <a:prstGeom prst="rect">
                <a:avLst/>
              </a:prstGeom>
              <a:blipFill>
                <a:blip r:embed="rId2"/>
                <a:stretch>
                  <a:fillRect l="-484" t="-4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703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14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Mixed Integer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4053A1-6BD7-421E-B97C-661A86BB27EC}"/>
                  </a:ext>
                </a:extLst>
              </p:cNvPr>
              <p:cNvSpPr txBox="1"/>
              <p:nvPr/>
            </p:nvSpPr>
            <p:spPr>
              <a:xfrm>
                <a:off x="1005531" y="1516906"/>
                <a:ext cx="8808441" cy="276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Worker/Worker incompatibilities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fr-B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p>
                            </m:sSubSup>
                          </m:sub>
                          <m:sup/>
                          <m:e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𝑎𝑗𝑘𝑙</m:t>
                                </m:r>
                              </m:sub>
                            </m:sSub>
                            <m:r>
                              <a:rPr lang="fr-B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BE" b="0" i="1" smtClean="0">
                                    <a:latin typeface="Cambria Math" panose="02040503050406030204" pitchFamily="18" charset="0"/>
                                  </a:rPr>
                                  <m:t>𝑏𝑗𝑘𝑙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fr-BE" b="0" i="1" smtClean="0">
                        <a:latin typeface="Cambria Math" panose="02040503050406030204" pitchFamily="18" charset="0"/>
                      </a:rPr>
                      <m:t>&lt;2, ∀</m:t>
                    </m:r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𝑤𝑤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Worker/Client incompatibilities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fr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=0, ∀</m:t>
                    </m:r>
                    <m:d>
                      <m:d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fr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𝑤𝑐</m:t>
                        </m:r>
                      </m:sub>
                    </m:sSub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Skills: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Precompute set of workers for each skill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values to 0 if skill not satisfied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4053A1-6BD7-421E-B97C-661A86BB2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31" y="1516906"/>
                <a:ext cx="8808441" cy="2768450"/>
              </a:xfrm>
              <a:prstGeom prst="rect">
                <a:avLst/>
              </a:prstGeom>
              <a:blipFill>
                <a:blip r:embed="rId2"/>
                <a:stretch>
                  <a:fillRect l="-484" t="-3524" b="-2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91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15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Implementation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6E4EDC-0339-477B-B60A-0AC9710A7108}"/>
              </a:ext>
            </a:extLst>
          </p:cNvPr>
          <p:cNvSpPr txBox="1"/>
          <p:nvPr/>
        </p:nvSpPr>
        <p:spPr>
          <a:xfrm>
            <a:off x="687897" y="1593908"/>
            <a:ext cx="88084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OscaR</a:t>
            </a:r>
            <a:r>
              <a:rPr lang="en-US" dirty="0"/>
              <a:t> &amp; </a:t>
            </a:r>
            <a:r>
              <a:rPr lang="en-US" dirty="0" err="1"/>
              <a:t>Gurobi</a:t>
            </a: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 Schema for problem/solution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75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96FE1D-0F09-430F-8862-00C96ED59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16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51C9632-F1AE-45F8-A111-841666DD2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7FEF022-7EC0-4AB5-828D-D8D7B89C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Instance Generator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7CB84E-8211-4874-ACA0-FA30D197A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103" y="1477692"/>
            <a:ext cx="3941997" cy="454502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5BB4FC8-F334-420E-A00E-D2F07D846D4C}"/>
              </a:ext>
            </a:extLst>
          </p:cNvPr>
          <p:cNvSpPr txBox="1"/>
          <p:nvPr/>
        </p:nvSpPr>
        <p:spPr>
          <a:xfrm>
            <a:off x="673100" y="1841500"/>
            <a:ext cx="439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Real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Generate data randomly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Ensure it is always feasible</a:t>
            </a:r>
          </a:p>
        </p:txBody>
      </p:sp>
    </p:spTree>
    <p:extLst>
      <p:ext uri="{BB962C8B-B14F-4D97-AF65-F5344CB8AC3E}">
        <p14:creationId xmlns:p14="http://schemas.microsoft.com/office/powerpoint/2010/main" val="3054785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96FE1D-0F09-430F-8862-00C96ED59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17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51C9632-F1AE-45F8-A111-841666DD2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7FEF022-7EC0-4AB5-828D-D8D7B89C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Benchmark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7A65E64-A026-4F84-ACC6-484B02882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98700"/>
            <a:ext cx="4281054" cy="270641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90A5657-9239-4D4C-BB03-BECA04D7052E}"/>
              </a:ext>
            </a:extLst>
          </p:cNvPr>
          <p:cNvSpPr txBox="1"/>
          <p:nvPr/>
        </p:nvSpPr>
        <p:spPr>
          <a:xfrm>
            <a:off x="900546" y="1975534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Parameterized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on </a:t>
            </a:r>
            <a:r>
              <a:rPr lang="en-US" dirty="0" err="1"/>
              <a:t>Ingi</a:t>
            </a:r>
            <a:r>
              <a:rPr lang="en-US" dirty="0"/>
              <a:t> machines via </a:t>
            </a:r>
            <a:r>
              <a:rPr lang="en-US" dirty="0" err="1"/>
              <a:t>StudSSH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1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6A5548-2C6B-4F7F-B059-7822342E25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12" y="3619500"/>
            <a:ext cx="6062069" cy="431800"/>
          </a:xfrm>
        </p:spPr>
        <p:txBody>
          <a:bodyPr/>
          <a:lstStyle/>
          <a:p>
            <a:r>
              <a:rPr lang="en-US" noProof="0" dirty="0"/>
              <a:t>Optimization of production planning with resource allocation</a:t>
            </a:r>
          </a:p>
          <a:p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0B721-9F78-4A82-9287-B0E0F49940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4472" y="5240691"/>
            <a:ext cx="4691706" cy="292893"/>
          </a:xfrm>
        </p:spPr>
        <p:txBody>
          <a:bodyPr/>
          <a:lstStyle/>
          <a:p>
            <a:r>
              <a:rPr lang="en-US" noProof="0" dirty="0"/>
              <a:t>Florian Knop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A2E1FE6-8F0D-4EC8-A13C-85A8C5C2357A}"/>
              </a:ext>
            </a:extLst>
          </p:cNvPr>
          <p:cNvSpPr txBox="1">
            <a:spLocks/>
          </p:cNvSpPr>
          <p:nvPr/>
        </p:nvSpPr>
        <p:spPr>
          <a:xfrm>
            <a:off x="1344472" y="5481439"/>
            <a:ext cx="4691706" cy="431800"/>
          </a:xfr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/>
                </a:solidFill>
              </a:rPr>
              <a:t>2018-2019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7125A1D-FDE1-45C4-A246-C38F33A2743E}"/>
              </a:ext>
            </a:extLst>
          </p:cNvPr>
          <p:cNvSpPr txBox="1">
            <a:spLocks/>
          </p:cNvSpPr>
          <p:nvPr/>
        </p:nvSpPr>
        <p:spPr>
          <a:xfrm>
            <a:off x="7277275" y="5264242"/>
            <a:ext cx="4691706" cy="2928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tabLst>
                <a:tab pos="179388" algn="l"/>
              </a:tabLst>
              <a:defRPr sz="18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400" dirty="0"/>
              <a:t>Pierre </a:t>
            </a:r>
            <a:r>
              <a:rPr lang="en-GB" sz="1400" dirty="0" err="1"/>
              <a:t>Schaus</a:t>
            </a:r>
            <a:r>
              <a:rPr lang="en-GB" sz="1400" dirty="0"/>
              <a:t>, Charles Thomas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51D87C5D-6AF7-44AE-B5DE-E32BDCD56C28}"/>
              </a:ext>
            </a:extLst>
          </p:cNvPr>
          <p:cNvSpPr txBox="1">
            <a:spLocks/>
          </p:cNvSpPr>
          <p:nvPr/>
        </p:nvSpPr>
        <p:spPr>
          <a:xfrm>
            <a:off x="7277275" y="5489520"/>
            <a:ext cx="4691706" cy="431800"/>
          </a:xfr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400" dirty="0">
                <a:solidFill>
                  <a:schemeClr val="bg1"/>
                </a:solidFill>
              </a:rPr>
              <a:t>Hélène Verhaeghe</a:t>
            </a:r>
          </a:p>
        </p:txBody>
      </p:sp>
    </p:spTree>
    <p:extLst>
      <p:ext uri="{BB962C8B-B14F-4D97-AF65-F5344CB8AC3E}">
        <p14:creationId xmlns:p14="http://schemas.microsoft.com/office/powerpoint/2010/main" val="4261196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54A6B3-C243-4D93-823C-7AB7CCF7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Village N°1 Problem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64F9C4-D1D0-4E50-846D-BEB22E26BE4D}"/>
              </a:ext>
            </a:extLst>
          </p:cNvPr>
          <p:cNvSpPr txBox="1"/>
          <p:nvPr/>
        </p:nvSpPr>
        <p:spPr>
          <a:xfrm>
            <a:off x="687897" y="1593908"/>
            <a:ext cx="8808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Production planning with multiple time periods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period = 1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 workers to demands such that all requirements are satisfied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B75661-CEC1-4B64-A0D8-DB6F96926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9C68B3-EE18-457B-B846-DD87B2BD3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3</a:t>
            </a:fld>
            <a:endParaRPr lang="en-BE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75E551-0694-4CD8-9D7B-667F5A8FCE93}"/>
              </a:ext>
            </a:extLst>
          </p:cNvPr>
          <p:cNvSpPr txBox="1"/>
          <p:nvPr/>
        </p:nvSpPr>
        <p:spPr>
          <a:xfrm>
            <a:off x="5862612" y="3154560"/>
            <a:ext cx="470532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Workers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of availabilities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of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of incompatibilities with workers / clients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1129A0-2C74-47F9-B2A2-00BD2A98F489}"/>
              </a:ext>
            </a:extLst>
          </p:cNvPr>
          <p:cNvSpPr txBox="1"/>
          <p:nvPr/>
        </p:nvSpPr>
        <p:spPr>
          <a:xfrm>
            <a:off x="878397" y="3133030"/>
            <a:ext cx="433830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of periods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number of workers (per period)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Skills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Machines/Location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8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4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Hard Constraints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5A59C5-3A2C-4CFF-B068-26E560D0EB66}"/>
              </a:ext>
            </a:extLst>
          </p:cNvPr>
          <p:cNvSpPr txBox="1"/>
          <p:nvPr/>
        </p:nvSpPr>
        <p:spPr>
          <a:xfrm>
            <a:off x="687897" y="1593908"/>
            <a:ext cx="8808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worker cannot work when not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worker cannot be assigned when a demand is not </a:t>
            </a:r>
            <a:r>
              <a:rPr lang="en-US" dirty="0" err="1"/>
              <a:t>occuring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worker cannot be assigned twice in the same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Incompatibilities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Worker/worker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Worker/client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Skill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number of workers for each demand</a:t>
            </a:r>
          </a:p>
        </p:txBody>
      </p:sp>
    </p:spTree>
    <p:extLst>
      <p:ext uri="{BB962C8B-B14F-4D97-AF65-F5344CB8AC3E}">
        <p14:creationId xmlns:p14="http://schemas.microsoft.com/office/powerpoint/2010/main" val="798612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5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Soft Constraints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6E4EDC-0339-477B-B60A-0AC9710A7108}"/>
              </a:ext>
            </a:extLst>
          </p:cNvPr>
          <p:cNvSpPr txBox="1"/>
          <p:nvPr/>
        </p:nvSpPr>
        <p:spPr>
          <a:xfrm>
            <a:off x="687897" y="1593908"/>
            <a:ext cx="8808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/ Worker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worker at the same position for the duration of the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Minimum/Maximum shifts for a worker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solution is not always possible: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Sentinel worker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Minimize the number of times this « worker » is assigned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Minimize the number of violations and the number of worker changes in demands</a:t>
            </a:r>
          </a:p>
        </p:txBody>
      </p:sp>
    </p:spTree>
    <p:extLst>
      <p:ext uri="{BB962C8B-B14F-4D97-AF65-F5344CB8AC3E}">
        <p14:creationId xmlns:p14="http://schemas.microsoft.com/office/powerpoint/2010/main" val="39696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6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479585E-E4E5-4D1A-8F51-FF6916EF0F20}"/>
                  </a:ext>
                </a:extLst>
              </p:cNvPr>
              <p:cNvSpPr txBox="1"/>
              <p:nvPr/>
            </p:nvSpPr>
            <p:spPr>
              <a:xfrm>
                <a:off x="687897" y="1593908"/>
                <a:ext cx="8808441" cy="3536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of all workers: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: Worker working at time </a:t>
                </a:r>
                <a:r>
                  <a:rPr lang="en-US" dirty="0" err="1"/>
                  <a:t>i</a:t>
                </a:r>
                <a:r>
                  <a:rPr lang="en-US" dirty="0"/>
                  <a:t> for demand j at position 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Precompute domain of variable with problem data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Only include possible workers for each position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Add sentinel value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Workers cannot work twice at the same time: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𝑎𝑙𝑙𝐷𝑖𝑓𝑓𝑒𝑟𝑒𝑛𝑡𝐸𝑥𝑐𝑒𝑝𝑡</m:t>
                    </m:r>
                    <m:d>
                      <m:dPr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{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}),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en-US" dirty="0"/>
                  <a:t>: Indices of positions for demand j;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set of demands;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set of periods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479585E-E4E5-4D1A-8F51-FF6916EF0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1593908"/>
                <a:ext cx="8808441" cy="3536353"/>
              </a:xfrm>
              <a:prstGeom prst="rect">
                <a:avLst/>
              </a:prstGeom>
              <a:blipFill>
                <a:blip r:embed="rId2"/>
                <a:stretch>
                  <a:fillRect l="-484" t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1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7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479585E-E4E5-4D1A-8F51-FF6916EF0F20}"/>
                  </a:ext>
                </a:extLst>
              </p:cNvPr>
              <p:cNvSpPr txBox="1"/>
              <p:nvPr/>
            </p:nvSpPr>
            <p:spPr>
              <a:xfrm>
                <a:off x="687897" y="1593908"/>
                <a:ext cx="8808441" cy="2681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Worker/client incompatibility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𝑛𝑜𝑡𝐸𝑞𝑢𝑎𝑙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𝑤𝑐</m:t>
                        </m:r>
                      </m:sub>
                    </m:sSub>
                  </m:oMath>
                </a14:m>
                <a:r>
                  <a:rPr lang="en-US" dirty="0"/>
                  <a:t>: Array of pairs (worker, client)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Subset of demands where the client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Worker/worker incompatibility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𝑛𝑒𝑔𝑎𝑡𝑖𝑣𝑒𝑇𝑎𝑏𝑙𝑒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𝑤𝑤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denotes the permutations of pairs of variables for a demand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479585E-E4E5-4D1A-8F51-FF6916EF0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1593908"/>
                <a:ext cx="8808441" cy="2681247"/>
              </a:xfrm>
              <a:prstGeom prst="rect">
                <a:avLst/>
              </a:prstGeom>
              <a:blipFill>
                <a:blip r:embed="rId2"/>
                <a:stretch>
                  <a:fillRect l="-484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78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8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79007214-689A-4EC1-91DA-B9B5D9ED3858}"/>
                  </a:ext>
                </a:extLst>
              </p:cNvPr>
              <p:cNvSpPr txBox="1"/>
              <p:nvPr/>
            </p:nvSpPr>
            <p:spPr>
              <a:xfrm>
                <a:off x="469390" y="1741816"/>
                <a:ext cx="8808441" cy="4105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Min/Max working requirements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softGcc and minimize violations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Minimize sentinel worker: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softGcc with 0 sentinel workers and minimize violations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Maximize contiguous shifts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/>
                  <a:t>: workers for demand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throughout time periods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/>
                  <a:t>: number of different workers for shift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𝑎𝑡𝐿𝑒𝑎𝑠𝑡𝑁𝑉𝑎𝑙𝑢𝑒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jk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Complete objective: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𝑤𝑜𝑟𝑘𝑖𝑛𝑔𝑉𝑖𝑜𝑙𝑎𝑡𝑖𝑜𝑛𝑠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𝑠𝑒𝑛𝑡𝑖𝑛𝑒𝑙𝑉𝑖𝑜𝑙𝑎𝑡𝑖𝑜𝑛𝑠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79007214-689A-4EC1-91DA-B9B5D9ED3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90" y="1741816"/>
                <a:ext cx="8808441" cy="4105035"/>
              </a:xfrm>
              <a:prstGeom prst="rect">
                <a:avLst/>
              </a:prstGeom>
              <a:blipFill>
                <a:blip r:embed="rId2"/>
                <a:stretch>
                  <a:fillRect t="-892" b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916BD5A5-EBB9-4F1F-AC80-7B18E9E174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9537296"/>
                  </p:ext>
                </p:extLst>
              </p:nvPr>
            </p:nvGraphicFramePr>
            <p:xfrm>
              <a:off x="9554668" y="2322794"/>
              <a:ext cx="1474936" cy="24513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7468">
                      <a:extLst>
                        <a:ext uri="{9D8B030D-6E8A-4147-A177-3AD203B41FA5}">
                          <a16:colId xmlns:a16="http://schemas.microsoft.com/office/drawing/2014/main" val="2653953714"/>
                        </a:ext>
                      </a:extLst>
                    </a:gridCol>
                    <a:gridCol w="737468">
                      <a:extLst>
                        <a:ext uri="{9D8B030D-6E8A-4147-A177-3AD203B41FA5}">
                          <a16:colId xmlns:a16="http://schemas.microsoft.com/office/drawing/2014/main" val="3059588745"/>
                        </a:ext>
                      </a:extLst>
                    </a:gridCol>
                  </a:tblGrid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7178260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2183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232082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81374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BE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BE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8754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916BD5A5-EBB9-4F1F-AC80-7B18E9E174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9537296"/>
                  </p:ext>
                </p:extLst>
              </p:nvPr>
            </p:nvGraphicFramePr>
            <p:xfrm>
              <a:off x="9554668" y="2322794"/>
              <a:ext cx="1474936" cy="24513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7468">
                      <a:extLst>
                        <a:ext uri="{9D8B030D-6E8A-4147-A177-3AD203B41FA5}">
                          <a16:colId xmlns:a16="http://schemas.microsoft.com/office/drawing/2014/main" val="2653953714"/>
                        </a:ext>
                      </a:extLst>
                    </a:gridCol>
                    <a:gridCol w="737468">
                      <a:extLst>
                        <a:ext uri="{9D8B030D-6E8A-4147-A177-3AD203B41FA5}">
                          <a16:colId xmlns:a16="http://schemas.microsoft.com/office/drawing/2014/main" val="3059588745"/>
                        </a:ext>
                      </a:extLst>
                    </a:gridCol>
                  </a:tblGrid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2469" r="-10245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2469" r="-3306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7178260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103750" r="-102459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103750" r="-3306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022183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201235" r="-102459" b="-20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201235" r="-3306" b="-2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232082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305000" r="-102459" b="-10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305000" r="-3306" b="-1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81374"/>
                      </a:ext>
                    </a:extLst>
                  </a:tr>
                  <a:tr h="490275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820" t="-400000" r="-102459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01653" t="-400000" r="-3306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87548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A4546A2-1015-4AF4-9097-50711B3E8323}"/>
                  </a:ext>
                </a:extLst>
              </p:cNvPr>
              <p:cNvSpPr txBox="1"/>
              <p:nvPr/>
            </p:nvSpPr>
            <p:spPr>
              <a:xfrm>
                <a:off x="9888756" y="4866197"/>
                <a:ext cx="80675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BE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A4546A2-1015-4AF4-9097-50711B3E8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756" y="4866197"/>
                <a:ext cx="806759" cy="299313"/>
              </a:xfrm>
              <a:prstGeom prst="rect">
                <a:avLst/>
              </a:prstGeom>
              <a:blipFill>
                <a:blip r:embed="rId4"/>
                <a:stretch>
                  <a:fillRect l="-6015" r="-6767" b="-2653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526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F5321C-5807-4F0A-A19F-E91251A3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19A1FF-A11B-4557-BCD6-BE25288527FF}" type="slidenum">
              <a:rPr lang="en-BE" smtClean="0"/>
              <a:pPr/>
              <a:t>9</a:t>
            </a:fld>
            <a:endParaRPr lang="en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4BB83E-5C5E-4659-AC70-ECF6EF5A3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 of production planning with resource allocation</a:t>
            </a:r>
            <a:endParaRPr lang="en-B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D509438-8B23-4FDA-B24E-EA2F6F26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Constraint Programming Search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7602318-2FEC-405E-AB80-B0AB41A0F8DB}"/>
                  </a:ext>
                </a:extLst>
              </p:cNvPr>
              <p:cNvSpPr txBox="1"/>
              <p:nvPr/>
            </p:nvSpPr>
            <p:spPr>
              <a:xfrm>
                <a:off x="687897" y="1593908"/>
                <a:ext cx="880844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Symmetry Breaking with </a:t>
                </a:r>
                <a14:m>
                  <m:oMath xmlns:m="http://schemas.openxmlformats.org/officeDocument/2006/math">
                    <m:r>
                      <a:rPr lang="fr-BE" b="0" i="1" smtClean="0">
                        <a:latin typeface="Cambria Math" panose="02040503050406030204" pitchFamily="18" charset="0"/>
                      </a:rPr>
                      <m:t>𝑙𝑒𝑥𝐿𝑒𝑞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Custom Heuristic: </a:t>
                </a:r>
                <a:r>
                  <a:rPr lang="en-US" dirty="0" err="1"/>
                  <a:t>MostAvailableHeuristic</a:t>
                </a:r>
                <a:r>
                  <a:rPr lang="en-US" dirty="0"/>
                  <a:t> (30-70% gain from default first fail)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Variable Heuristic: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size == 2, it means it has sentinel and one worker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Always choose those variables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Otherwise, variant of </a:t>
                </a:r>
                <a:r>
                  <a:rPr lang="en-US" dirty="0" err="1"/>
                  <a:t>maxDegree</a:t>
                </a:r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Binary First fail works as well</a:t>
                </a: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7602318-2FEC-405E-AB80-B0AB41A0F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1593908"/>
                <a:ext cx="8808441" cy="2031325"/>
              </a:xfrm>
              <a:prstGeom prst="rect">
                <a:avLst/>
              </a:prstGeom>
              <a:blipFill>
                <a:blip r:embed="rId2"/>
                <a:stretch>
                  <a:fillRect t="-1497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745306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0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4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6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929</Words>
  <Application>Microsoft Office PowerPoint</Application>
  <PresentationFormat>Grand écran</PresentationFormat>
  <Paragraphs>193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19</vt:i4>
      </vt:variant>
      <vt:variant>
        <vt:lpstr>Titres des diapositives</vt:lpstr>
      </vt:variant>
      <vt:variant>
        <vt:i4>17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1_Thème Office</vt:lpstr>
      <vt:lpstr>1_Conception personnalisée</vt:lpstr>
      <vt:lpstr>3_Thème Office</vt:lpstr>
      <vt:lpstr>Conception personnalisée</vt:lpstr>
      <vt:lpstr>2_Conception personnalisée</vt:lpstr>
      <vt:lpstr>4_Thème Office</vt:lpstr>
      <vt:lpstr>6_Thème Office</vt:lpstr>
      <vt:lpstr>7_Thème Office</vt:lpstr>
      <vt:lpstr>8_Thème Office</vt:lpstr>
      <vt:lpstr>9_Thème Office</vt:lpstr>
      <vt:lpstr>8_Conception personnalisée</vt:lpstr>
      <vt:lpstr>9_Conception personnalisée</vt:lpstr>
      <vt:lpstr>11_Conception personnalisée</vt:lpstr>
      <vt:lpstr>10_Conception personnalisée</vt:lpstr>
      <vt:lpstr>12_Conception personnalisée</vt:lpstr>
      <vt:lpstr>13_Conception personnalisée</vt:lpstr>
      <vt:lpstr>14_Conception personnalisée</vt:lpstr>
      <vt:lpstr>15_Conception personnalisée</vt:lpstr>
      <vt:lpstr>16_Conception personnalisée</vt:lpstr>
      <vt:lpstr>Présentation PowerPoint</vt:lpstr>
      <vt:lpstr>Présentation PowerPoint</vt:lpstr>
      <vt:lpstr>The Village N°1 Problem</vt:lpstr>
      <vt:lpstr>Hard Constraints</vt:lpstr>
      <vt:lpstr>Soft Constraints</vt:lpstr>
      <vt:lpstr>Constraint Programming Model</vt:lpstr>
      <vt:lpstr>Constraint Programming Model</vt:lpstr>
      <vt:lpstr>Constraint Programming Model</vt:lpstr>
      <vt:lpstr>Constraint Programming Search</vt:lpstr>
      <vt:lpstr>Constraint Programming Search</vt:lpstr>
      <vt:lpstr>Constraint Programming Search</vt:lpstr>
      <vt:lpstr>Mixed Integer Programming</vt:lpstr>
      <vt:lpstr>Mixed Integer Programming</vt:lpstr>
      <vt:lpstr>Mixed Integer Programming</vt:lpstr>
      <vt:lpstr>Implementation</vt:lpstr>
      <vt:lpstr>Instance Generator</vt:lpstr>
      <vt:lpstr>Benchmark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Laurence Ippersiel</dc:creator>
  <cp:lastModifiedBy>Florian Knop</cp:lastModifiedBy>
  <cp:revision>108</cp:revision>
  <dcterms:created xsi:type="dcterms:W3CDTF">2018-08-01T08:47:37Z</dcterms:created>
  <dcterms:modified xsi:type="dcterms:W3CDTF">2019-03-25T19:21:56Z</dcterms:modified>
</cp:coreProperties>
</file>